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60" r:id="rId1"/>
    <p:sldMasterId id="2147483675" r:id="rId2"/>
    <p:sldMasterId id="2147483689" r:id="rId3"/>
  </p:sldMasterIdLst>
  <p:notesMasterIdLst>
    <p:notesMasterId r:id="rId18"/>
  </p:notesMasterIdLst>
  <p:sldIdLst>
    <p:sldId id="283" r:id="rId4"/>
    <p:sldId id="257" r:id="rId5"/>
    <p:sldId id="290" r:id="rId6"/>
    <p:sldId id="258" r:id="rId7"/>
    <p:sldId id="264" r:id="rId8"/>
    <p:sldId id="287" r:id="rId9"/>
    <p:sldId id="262" r:id="rId10"/>
    <p:sldId id="286" r:id="rId11"/>
    <p:sldId id="291" r:id="rId12"/>
    <p:sldId id="292" r:id="rId13"/>
    <p:sldId id="293" r:id="rId14"/>
    <p:sldId id="294" r:id="rId15"/>
    <p:sldId id="282" r:id="rId16"/>
    <p:sldId id="265" r:id="rId17"/>
  </p:sldIdLst>
  <p:sldSz cx="18288000" cy="10288588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Consolas" panose="020B0609020204030204" pitchFamily="49" charset="0"/>
      <p:regular r:id="rId25"/>
      <p:bold r:id="rId26"/>
      <p:italic r:id="rId27"/>
      <p:boldItalic r:id="rId28"/>
    </p:embeddedFont>
    <p:embeddedFont>
      <p:font typeface="Roboto" panose="02000000000000000000" pitchFamily="2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4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33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567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468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8260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0095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910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3913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>
            <a:extLst>
              <a:ext uri="{FF2B5EF4-FFF2-40B4-BE49-F238E27FC236}">
                <a16:creationId xmlns:a16="http://schemas.microsoft.com/office/drawing/2014/main" id="{D9188A37-CC4B-308D-594F-96E936A751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543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8798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2150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5634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2F7AE-A646-6FEF-2C18-35351BE812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B10EB8-B99C-1AFC-5EE3-16D8CCFDF3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2B78B-DEBE-CE77-F42C-D16AEECE09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0AC63-90EB-97F8-A609-D9AF39CEE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824D0-2F60-6982-2488-166AEAB98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0743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9FED-5108-6783-8F1E-54F8F9538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772CC-8C41-8047-91E2-648F042E7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4841F-2619-599C-70DC-9775B717B0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311E8-B6DE-5501-5E93-7DA5E2C30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BA3DA-3721-590F-CA91-0116959CE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139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98CFD-ED5D-0770-4B8C-9E8CE084A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D03D26-2A64-7499-18E4-80A29B0B84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F7249-AB14-B3E7-7BB5-1ACE517ED9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42F6C-DAFE-F3AA-890A-2EC61C0D5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2E486F-A85D-1B89-F45A-FED4BC38A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5200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DF507-CB49-946F-EBA4-56B7A4999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6CDB4-059D-FD8C-E244-B8DBFCAE1E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5CA868-8D6A-B666-073A-0B2A3668E5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5C6B17-6090-E06C-01AF-5A38897ECD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6B4C0C-451C-C13F-9522-48C04F970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735619-D6F7-8C8A-4B4A-FBEEEA782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9846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497DB-C51F-1FE2-FEF8-05ED76AE2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80DA76-84E8-227E-A9DF-47A120163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2980C7-F0C0-351C-8270-0CA467C6B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E940DC-E683-9A67-5252-80384B4069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16988C-1686-EB5F-C9EC-A8BF1E3AC5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739A2A-E54F-5E23-5966-D7FF35128F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6365C9-DF98-E18C-814F-84BC2084A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1496DE-9069-2632-6B76-9D3C8A45C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3823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345D2-1552-298F-F7ED-7044953F5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2A01C5-B9FF-B51E-5468-BA983BF2DB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77E3BB-85DC-27E7-8F31-6B62BB1A5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620EFF-F9F4-79A3-C347-3C9948958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3493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383537-60C3-08B6-A535-E9262E660F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6EFD7D-0E16-5C06-BA93-7802210AD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546BE0-BF64-C65C-1045-499D05270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767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028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FA3DE-065C-856C-DC37-5D9A5FEE5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1DA41-DD02-358C-B050-D5F311601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C3D4A-B655-12D2-D960-380647A655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B827CE-8B7C-B4E4-D45A-BD3D89D495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CA354B-6637-E18B-74F8-9E68EA82E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1CAD0-D3EC-9564-DBC1-69A69D24E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8041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5DF61-AFF0-5C2B-1B5B-D2528FCD4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8EF986-4482-6BED-D4C1-AF8D8CA0DF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537455-6682-5A65-9D5D-CD489404A7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2FB484-4712-B27F-7BDE-58B2F5AFA9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4F7091-C590-1B3A-161C-9484A7460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0EBA4E-9624-1C7B-3D01-C6987239F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6261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A4A6D-3203-5F22-E2CE-EADDBBD5A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41A4C2-D5F8-E900-106C-578B603AF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B4348-CE05-ED02-C08F-8982E3733EC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698A3-626C-98BC-79A7-314A68E8D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E9A17-5E0E-543F-8F1C-7EF9E99EE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71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9E700F-E434-6E6D-DEE5-B51C2B2B25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919730-D874-C1DC-D823-CE11F78847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8349D-8CCC-0210-CD81-6A0772E230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699943-EC36-5841-F44D-D46C7B1ED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19ABD3-F425-32DA-4B61-511C354E5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6850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CD1BD-9A53-868D-5DA3-C6CCFB0BE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1246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5609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163E4-8E8E-0BCB-947A-9EBBF44E1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9ADE40-CE8A-2CDD-AD98-4AC48C2B3E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AAAA0-89E0-5174-97ED-D6793BAB4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23B956-E918-1494-67D4-94B30CA4A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57811-401D-CAC2-029E-A8DFF7D18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2967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3FDCF-50F2-2665-959A-71A487A52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86C77-AC93-DE47-5B0A-1453CA8B3C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344683-511C-C140-E80D-499E6B7447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35879-C9C8-442D-F36D-D675E35DD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826EF-C6C1-FD0A-6AB6-A7DE52C43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289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928B9-24EA-1081-B0CC-5E4FB9BDE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CD63A-A2FF-351B-AA86-CE9C58FEB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31038-4391-DF2B-276C-9D6C65BD0C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DCD388-B97C-38BB-FFB5-01CFAB81D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16CBA6-7485-106C-5019-EF0B05FB4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027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CB4AB-EF98-693C-6E17-DD2DD9CF1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1E631-E288-8123-67E1-1F17147CEB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E419D5-B04F-358A-6BDB-045CBE28BA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171AAE-8D31-0845-A74D-272B7CEA0E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D25DEE-C6C7-48CE-0FC9-726315324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8F755-F0F4-365C-CD87-6C2D2176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704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>
            <a:extLst>
              <a:ext uri="{FF2B5EF4-FFF2-40B4-BE49-F238E27FC236}">
                <a16:creationId xmlns:a16="http://schemas.microsoft.com/office/drawing/2014/main" id="{E15800F3-5745-5E85-6897-84093CE3EAE6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8659939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ECD88-15C1-1322-13D1-7D453E576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D982A4-D768-1A2E-6B51-F518DE80E0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3C87AD-4160-2331-EA00-1FA5826A9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535C01-0651-9EF0-F1E7-E235FF63BD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26A74B-302B-3079-19C4-0F49D2C7A3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D68145-2DEF-48FA-3ED3-111220DC50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2BDF4A-FAB1-7A37-5E33-A3DFF7AC5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3E0C39-F78A-905C-FA05-4B70C3FA8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1963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D76A8-0DC3-5A9E-74CC-252D564D7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32BCE4-DFF3-0548-1A19-031FF7CD29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FC8284-7ECC-BFC8-9ED5-8B4E8FE16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835355-9652-4FDB-B5AA-865ECFF4D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08177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E9260F-65A2-AE9A-6718-21EF53A551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C62B13-4311-DF17-6C5E-F326C52B8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E0BE0D-27E7-0FC4-B07D-B224989AF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76320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FB6B3-347A-F67B-2B52-7AC749084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2A281-0DD9-0EF9-8498-E712A38E5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A5D595-DFA6-B057-6B5B-312B12F02D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2E146-ACEA-34CC-C95F-DD5B6A9F87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C70161-E8A7-D979-F019-C74088002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A74008-71A6-E0FA-7C3B-D655A0CA1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3681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AB813-70A7-F929-985B-51AFE03E2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654CE3-FD3D-9D32-041B-F3C63FECB0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E3B584-1B07-674D-9846-121C2DACDE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3CD0BE-EC27-B8F4-4DF5-B2D93E1355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174779-C323-589D-E6C5-D84152CCB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301AA-935A-6EBC-1557-FC50277FC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0322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E14C4-A1F1-8B8F-3D2B-DC31AA7F7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2561F6-B612-2024-AF63-4AA147979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1533C-5C62-E579-BFA6-C58016009E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CD10D-E2B2-8FF7-B921-4410AE5CF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226DE-BF06-020C-B9ED-375901CCB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90456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73CAC1-3032-79C1-DE53-39914027BB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2E11BC-A5BF-52F4-BDC7-B7ED5D76FB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7D42F-0546-6CB8-263A-232C14C1FA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D0FFCE-D5F8-C545-9E35-4FA1F7822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95BED-AC4C-2FA6-204F-F77595740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706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AB1217-ABEB-E94F-CD11-89BE005FFE4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527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353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372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118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3741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48782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33B8F6-C851-F865-F186-AA428BA89F9F}"/>
              </a:ext>
            </a:extLst>
          </p:cNvPr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BF80CB-5E7D-5222-4F67-A04F5160CC25}"/>
              </a:ext>
            </a:extLst>
          </p:cNvPr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9A54FE2-D7B6-5066-8F74-1AD5AB1E3476}"/>
              </a:ext>
            </a:extLst>
          </p:cNvPr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>
            <a:extLst>
              <a:ext uri="{FF2B5EF4-FFF2-40B4-BE49-F238E27FC236}">
                <a16:creationId xmlns:a16="http://schemas.microsoft.com/office/drawing/2014/main" id="{19AB38B8-77DB-3F97-8298-C68A56BF560B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561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4" r:id="rId3"/>
    <p:sldLayoutId id="2147483687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40000" indent="-360000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213E8D33-52EC-7ADC-38A7-9920CCE60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>
            <a:extLst>
              <a:ext uri="{FF2B5EF4-FFF2-40B4-BE49-F238E27FC236}">
                <a16:creationId xmlns:a16="http://schemas.microsoft.com/office/drawing/2014/main" id="{2811C105-1762-00B1-1C08-8C34220C082F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F205A7E-173C-AE13-565C-C602DC0050D2}"/>
              </a:ext>
            </a:extLst>
          </p:cNvPr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120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8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6600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0056D059-E3DC-04AD-E8EA-113D69D52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58B9287-ADCC-4481-31FB-CFA03B8B92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9066" y="5640928"/>
            <a:ext cx="10744199" cy="2271712"/>
          </a:xfrm>
          <a:noFill/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  <p:extLst>
      <p:ext uri="{BB962C8B-B14F-4D97-AF65-F5344CB8AC3E}">
        <p14:creationId xmlns:p14="http://schemas.microsoft.com/office/powerpoint/2010/main" val="3847080361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Variable Types and Zero Values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435E85A-6A96-2C4D-B52E-60D14E54F45A}"/>
              </a:ext>
            </a:extLst>
          </p:cNvPr>
          <p:cNvSpPr/>
          <p:nvPr/>
        </p:nvSpPr>
        <p:spPr>
          <a:xfrm>
            <a:off x="941047" y="2104628"/>
            <a:ext cx="15433486" cy="909505"/>
          </a:xfrm>
          <a:prstGeom prst="roundRect">
            <a:avLst>
              <a:gd name="adj" fmla="val 19465"/>
            </a:avLst>
          </a:prstGeom>
          <a:solidFill>
            <a:srgbClr val="F7931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Variable Types: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Go is a statically typed language, which means variables have a specific type that is determined at compile time.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5E7A17D-99F9-9535-C49E-16230AF65CC4}"/>
              </a:ext>
            </a:extLst>
          </p:cNvPr>
          <p:cNvSpPr/>
          <p:nvPr/>
        </p:nvSpPr>
        <p:spPr bwMode="auto">
          <a:xfrm>
            <a:off x="5473971" y="4183275"/>
            <a:ext cx="6865220" cy="748505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var pi float64 = 3.14159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49A6708-56F6-8FC9-B8F0-1D34995DB515}"/>
              </a:ext>
            </a:extLst>
          </p:cNvPr>
          <p:cNvSpPr/>
          <p:nvPr/>
        </p:nvSpPr>
        <p:spPr bwMode="auto">
          <a:xfrm>
            <a:off x="7458780" y="3742640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2DE67BD-B6D4-B658-099B-2663630770D0}"/>
              </a:ext>
            </a:extLst>
          </p:cNvPr>
          <p:cNvSpPr/>
          <p:nvPr/>
        </p:nvSpPr>
        <p:spPr>
          <a:xfrm>
            <a:off x="941047" y="5898387"/>
            <a:ext cx="15636686" cy="1569213"/>
          </a:xfrm>
          <a:prstGeom prst="roundRect">
            <a:avLst>
              <a:gd name="adj" fmla="val 19465"/>
            </a:avLst>
          </a:prstGeom>
          <a:solidFill>
            <a:srgbClr val="F7931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Variable Zero Values: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Variables that are declared but not explicitly initialized are set to their "zero values." For example, the zero value for an int is 0, and for a string, it's an empty string “ ".</a:t>
            </a:r>
          </a:p>
        </p:txBody>
      </p:sp>
    </p:spTree>
    <p:extLst>
      <p:ext uri="{BB962C8B-B14F-4D97-AF65-F5344CB8AC3E}">
        <p14:creationId xmlns:p14="http://schemas.microsoft.com/office/powerpoint/2010/main" val="30953649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  <p:bldP spid="6" grpId="0" animBg="1"/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Naming Conventions and Reassignment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7373BAF-9F4E-AE9D-302C-17E18E1221BB}"/>
              </a:ext>
            </a:extLst>
          </p:cNvPr>
          <p:cNvSpPr/>
          <p:nvPr/>
        </p:nvSpPr>
        <p:spPr>
          <a:xfrm>
            <a:off x="607218" y="2284864"/>
            <a:ext cx="15636686" cy="1569213"/>
          </a:xfrm>
          <a:prstGeom prst="roundRect">
            <a:avLst>
              <a:gd name="adj" fmla="val 19465"/>
            </a:avLst>
          </a:prstGeom>
          <a:solidFill>
            <a:srgbClr val="F7931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Variable Naming Conventions: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Variable names in Go should start with a letter (uppercase or lowercase) or an underscore, followed by letters, digits, or underscores. Go uses a convention called camelCase for variable names. For example,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userName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,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totalScore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,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maxValue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405AC43-3CF8-42DE-23CD-089B28FF1C39}"/>
              </a:ext>
            </a:extLst>
          </p:cNvPr>
          <p:cNvSpPr/>
          <p:nvPr/>
        </p:nvSpPr>
        <p:spPr>
          <a:xfrm>
            <a:off x="607218" y="4865299"/>
            <a:ext cx="15636686" cy="1569213"/>
          </a:xfrm>
          <a:prstGeom prst="roundRect">
            <a:avLst>
              <a:gd name="adj" fmla="val 19465"/>
            </a:avLst>
          </a:prstGeom>
          <a:solidFill>
            <a:srgbClr val="F7931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Variable Reassignment: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You can change the value of a variable by reassigning it.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95EA78B-D20E-051F-0F14-D398679DC79F}"/>
              </a:ext>
            </a:extLst>
          </p:cNvPr>
          <p:cNvSpPr/>
          <p:nvPr/>
        </p:nvSpPr>
        <p:spPr bwMode="auto">
          <a:xfrm>
            <a:off x="5415914" y="7255219"/>
            <a:ext cx="6865220" cy="748505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age = 30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1F33A15-ADCA-E8C5-7D7F-5B8DFC3B2ECC}"/>
              </a:ext>
            </a:extLst>
          </p:cNvPr>
          <p:cNvSpPr/>
          <p:nvPr/>
        </p:nvSpPr>
        <p:spPr bwMode="auto">
          <a:xfrm>
            <a:off x="7400723" y="6814584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ECA60CD-5873-C44A-8C31-AA733A338161}"/>
              </a:ext>
            </a:extLst>
          </p:cNvPr>
          <p:cNvSpPr/>
          <p:nvPr/>
        </p:nvSpPr>
        <p:spPr>
          <a:xfrm>
            <a:off x="4934857" y="8034827"/>
            <a:ext cx="7985275" cy="657953"/>
          </a:xfrm>
          <a:prstGeom prst="roundRect">
            <a:avLst>
              <a:gd name="adj" fmla="val 19465"/>
            </a:avLst>
          </a:prstGeom>
          <a:solidFill>
            <a:schemeClr val="tx2">
              <a:lumMod val="20000"/>
              <a:lumOff val="80000"/>
              <a:alpha val="6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The variable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age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is reassigned the value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30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677648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12" grpId="0" animBg="1"/>
      <p:bldP spid="13" grpId="0" animBg="1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5E7A17D-99F9-9535-C49E-16230AF65CC4}"/>
              </a:ext>
            </a:extLst>
          </p:cNvPr>
          <p:cNvSpPr/>
          <p:nvPr/>
        </p:nvSpPr>
        <p:spPr bwMode="auto">
          <a:xfrm>
            <a:off x="941048" y="2527246"/>
            <a:ext cx="9552781" cy="7197325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package main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"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main() {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var name string = “Aman"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age := 28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score := 96.5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("Name:", name)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("Age:", age)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("Score:", score)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		age = 27 // Reassign a variable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("Updated Age:", age) }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49A6708-56F6-8FC9-B8F0-1D34995DB515}"/>
              </a:ext>
            </a:extLst>
          </p:cNvPr>
          <p:cNvSpPr/>
          <p:nvPr/>
        </p:nvSpPr>
        <p:spPr bwMode="auto">
          <a:xfrm>
            <a:off x="6638707" y="2527246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8A3480C-105C-6BA2-0E7A-2AFEE98B1DD6}"/>
              </a:ext>
            </a:extLst>
          </p:cNvPr>
          <p:cNvSpPr/>
          <p:nvPr/>
        </p:nvSpPr>
        <p:spPr>
          <a:xfrm>
            <a:off x="345959" y="1594096"/>
            <a:ext cx="17334822" cy="771733"/>
          </a:xfrm>
          <a:prstGeom prst="roundRect">
            <a:avLst>
              <a:gd name="adj" fmla="val 19465"/>
            </a:avLst>
          </a:prstGeom>
          <a:solidFill>
            <a:srgbClr val="F7931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Variables in Go have block scope, meaning they are only accessible within the block of code where they are declared. Global variables, declared outside of any function, have package-level scope and are accessible throughout the package.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FE0B3D3-5727-FD40-948A-B70B43573E1E}"/>
              </a:ext>
            </a:extLst>
          </p:cNvPr>
          <p:cNvSpPr/>
          <p:nvPr/>
        </p:nvSpPr>
        <p:spPr bwMode="auto">
          <a:xfrm>
            <a:off x="11224419" y="4958390"/>
            <a:ext cx="5545259" cy="269064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Name: Aman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Age: 28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Score: 96.5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Updated Age: 27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EDD283F-8B79-6D77-60CE-31F0DFED3D08}"/>
              </a:ext>
            </a:extLst>
          </p:cNvPr>
          <p:cNvSpPr/>
          <p:nvPr/>
        </p:nvSpPr>
        <p:spPr bwMode="auto">
          <a:xfrm>
            <a:off x="12683907" y="4526482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141836395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3" grpId="0" animBg="1"/>
      <p:bldP spid="7" grpId="0" animBg="1"/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F862B5-6B8F-F46D-CE08-3E0DBF88C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0000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Analyze Golang variables</a:t>
            </a:r>
          </a:p>
          <a:p>
            <a:r>
              <a:rPr lang="en-US" dirty="0"/>
              <a:t>Explore variable types and naming conventions 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181440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775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>
            <a:extLst>
              <a:ext uri="{FF2B5EF4-FFF2-40B4-BE49-F238E27FC236}">
                <a16:creationId xmlns:a16="http://schemas.microsoft.com/office/drawing/2014/main" id="{630BC2EE-B514-D068-36BA-370505558006}"/>
              </a:ext>
            </a:extLst>
          </p:cNvPr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Go Programming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2. Programming Concepts in Go</a:t>
            </a:r>
            <a:endParaRPr lang="en-US" sz="255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Control Statements 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FD617FD-29DD-7603-60C6-7DDD1D6B1D7A}"/>
              </a:ext>
            </a:extLst>
          </p:cNvPr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2</a:t>
              </a: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9" y="6205940"/>
            <a:ext cx="6493331" cy="8420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192199" y="638745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4. </a:t>
            </a:r>
            <a:r>
              <a:rPr lang="en-US" sz="2550" dirty="0">
                <a:solidFill>
                  <a:schemeClr val="bg1"/>
                </a:solidFill>
                <a:sym typeface="+mn-ea"/>
              </a:rPr>
              <a:t>Setting up the Go Environment</a:t>
            </a:r>
            <a:r>
              <a:rPr lang="en-US" sz="2550" dirty="0">
                <a:solidFill>
                  <a:schemeClr val="bg1"/>
                </a:solidFill>
              </a:rPr>
              <a:t> 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19" name="Picture 18" descr="A group of people working on a computer&#10;&#10;Description automatically generated">
            <a:extLst>
              <a:ext uri="{FF2B5EF4-FFF2-40B4-BE49-F238E27FC236}">
                <a16:creationId xmlns:a16="http://schemas.microsoft.com/office/drawing/2014/main" id="{23D6E3C1-58CE-2F19-8892-F3D884716E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7495B32-5FB1-34A3-D988-0E7A7F7DC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535CDEE-22C8-802E-CAC0-6924C1DF8102}"/>
              </a:ext>
            </a:extLst>
          </p:cNvPr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</a:t>
            </a:r>
            <a:r>
              <a:rPr lang="en-US" sz="2550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US" sz="2550" dirty="0">
                <a:solidFill>
                  <a:schemeClr val="bg1"/>
                </a:solidFill>
              </a:rPr>
              <a:t>Introduction to 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1127816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8E2E7-74CE-D40C-FEC4-3C0AB5E0E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A2E1C-AC79-8226-13C7-746BC904F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Golang Variables </a:t>
            </a:r>
          </a:p>
        </p:txBody>
      </p:sp>
    </p:spTree>
    <p:extLst>
      <p:ext uri="{BB962C8B-B14F-4D97-AF65-F5344CB8AC3E}">
        <p14:creationId xmlns:p14="http://schemas.microsoft.com/office/powerpoint/2010/main" val="42422777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802F9CF-AD75-90FC-6AF3-602E67FE5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FA9EEE-B711-7A63-4CF6-DC5C26FAE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0000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Define variables in Go</a:t>
            </a:r>
          </a:p>
          <a:p>
            <a:r>
              <a:rPr lang="en-US" dirty="0"/>
              <a:t>Understand variable types and various functionalities</a:t>
            </a:r>
          </a:p>
        </p:txBody>
      </p:sp>
    </p:spTree>
    <p:extLst>
      <p:ext uri="{BB962C8B-B14F-4D97-AF65-F5344CB8AC3E}">
        <p14:creationId xmlns:p14="http://schemas.microsoft.com/office/powerpoint/2010/main" val="296856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24839-84DC-8AD4-E863-1DA1759AA6F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Golang Variables </a:t>
            </a:r>
          </a:p>
        </p:txBody>
      </p:sp>
    </p:spTree>
    <p:extLst>
      <p:ext uri="{BB962C8B-B14F-4D97-AF65-F5344CB8AC3E}">
        <p14:creationId xmlns:p14="http://schemas.microsoft.com/office/powerpoint/2010/main" val="33401592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64847B1-B227-60CB-A913-1E7D15CED793}"/>
              </a:ext>
            </a:extLst>
          </p:cNvPr>
          <p:cNvGrpSpPr/>
          <p:nvPr/>
        </p:nvGrpSpPr>
        <p:grpSpPr>
          <a:xfrm>
            <a:off x="1139008" y="2409806"/>
            <a:ext cx="8151517" cy="1249429"/>
            <a:chOff x="1139008" y="2482376"/>
            <a:chExt cx="8151517" cy="1249429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449BF4C-DD65-C04F-7271-12FE80F65207}"/>
                </a:ext>
              </a:extLst>
            </p:cNvPr>
            <p:cNvCxnSpPr/>
            <p:nvPr/>
          </p:nvCxnSpPr>
          <p:spPr bwMode="auto">
            <a:xfrm rot="16200000" flipH="1">
              <a:off x="6771332" y="1861829"/>
              <a:ext cx="0" cy="2525657"/>
            </a:xfrm>
            <a:prstGeom prst="line">
              <a:avLst/>
            </a:prstGeom>
            <a:ln w="76200" cap="flat" cmpd="sng" algn="ctr">
              <a:solidFill>
                <a:schemeClr val="tx2">
                  <a:lumMod val="75000"/>
                </a:schemeClr>
              </a:solidFill>
              <a:prstDash val="sysDot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9" name="Rectangle: Rounded Corners 78">
              <a:extLst>
                <a:ext uri="{FF2B5EF4-FFF2-40B4-BE49-F238E27FC236}">
                  <a16:creationId xmlns:a16="http://schemas.microsoft.com/office/drawing/2014/main" id="{F1DE0E5C-BA0F-7D1C-410E-E6DDA4413FC4}"/>
                </a:ext>
              </a:extLst>
            </p:cNvPr>
            <p:cNvSpPr>
              <a:spLocks noChangeAspect="1"/>
            </p:cNvSpPr>
            <p:nvPr/>
          </p:nvSpPr>
          <p:spPr bwMode="auto">
            <a:xfrm rot="13514412" flipH="1">
              <a:off x="8165934" y="2569396"/>
              <a:ext cx="1127183" cy="1121998"/>
            </a:xfrm>
            <a:prstGeom prst="roundRect">
              <a:avLst>
                <a:gd name="adj" fmla="val 11420"/>
              </a:avLst>
            </a:prstGeom>
            <a:solidFill>
              <a:srgbClr val="49637C"/>
            </a:solidFill>
            <a:ln w="285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>
              <a:innerShdw blurRad="139700" dist="50800" dir="2700000">
                <a:prstClr val="black">
                  <a:alpha val="50000"/>
                </a:prstClr>
              </a:innerShdw>
            </a:effectLst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lvl="0" indent="0" algn="ctr" defTabSz="228600" rtl="0" eaLnBrk="1" fontAlgn="base" latinLnBrk="0" hangingPunct="1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Gill Sans Std" panose="020B0502020104020203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BBF2C6D-26B6-E9FC-CAD0-E5B7BB7E66D4}"/>
                </a:ext>
              </a:extLst>
            </p:cNvPr>
            <p:cNvSpPr txBox="1"/>
            <p:nvPr/>
          </p:nvSpPr>
          <p:spPr>
            <a:xfrm>
              <a:off x="8442251" y="2869663"/>
              <a:ext cx="720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</a:p>
          </p:txBody>
        </p:sp>
        <p:sp>
          <p:nvSpPr>
            <p:cNvPr id="19" name="Rectangle: Rounded Corners 124">
              <a:extLst>
                <a:ext uri="{FF2B5EF4-FFF2-40B4-BE49-F238E27FC236}">
                  <a16:creationId xmlns:a16="http://schemas.microsoft.com/office/drawing/2014/main" id="{43E84369-AB0D-9076-4772-41AD6D4122E8}"/>
                </a:ext>
              </a:extLst>
            </p:cNvPr>
            <p:cNvSpPr/>
            <p:nvPr/>
          </p:nvSpPr>
          <p:spPr bwMode="auto">
            <a:xfrm>
              <a:off x="1139008" y="2482376"/>
              <a:ext cx="4339194" cy="1249429"/>
            </a:xfrm>
            <a:prstGeom prst="roundRect">
              <a:avLst/>
            </a:prstGeom>
            <a:ln w="38100"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/>
            <a:lstStyle/>
            <a:p>
              <a:pPr algn="ctr"/>
              <a:r>
                <a:rPr lang="en-US" sz="2400" dirty="0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Variables have a name, a data type, and a value.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B533F76-CAEE-BF99-5EC5-37D4FEFEA4BA}"/>
              </a:ext>
            </a:extLst>
          </p:cNvPr>
          <p:cNvGrpSpPr/>
          <p:nvPr/>
        </p:nvGrpSpPr>
        <p:grpSpPr>
          <a:xfrm>
            <a:off x="1179648" y="5441135"/>
            <a:ext cx="8110879" cy="1259500"/>
            <a:chOff x="1179648" y="4744453"/>
            <a:chExt cx="8110879" cy="12595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C24DE10-0FF9-604F-5F24-4AF575392C9C}"/>
                </a:ext>
              </a:extLst>
            </p:cNvPr>
            <p:cNvCxnSpPr/>
            <p:nvPr/>
          </p:nvCxnSpPr>
          <p:spPr bwMode="auto">
            <a:xfrm rot="16200000" flipH="1">
              <a:off x="6671506" y="4160956"/>
              <a:ext cx="0" cy="2525657"/>
            </a:xfrm>
            <a:prstGeom prst="line">
              <a:avLst/>
            </a:prstGeom>
            <a:ln w="76200" cap="flat" cmpd="sng" algn="ctr">
              <a:solidFill>
                <a:srgbClr val="FFB3B5"/>
              </a:solidFill>
              <a:prstDash val="sysDot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1" name="Rectangle: Rounded Corners 80">
              <a:extLst>
                <a:ext uri="{FF2B5EF4-FFF2-40B4-BE49-F238E27FC236}">
                  <a16:creationId xmlns:a16="http://schemas.microsoft.com/office/drawing/2014/main" id="{7C0C82C7-3A2C-9ECA-9F7F-7C4E5478A3CC}"/>
                </a:ext>
              </a:extLst>
            </p:cNvPr>
            <p:cNvSpPr>
              <a:spLocks noChangeAspect="1"/>
            </p:cNvSpPr>
            <p:nvPr/>
          </p:nvSpPr>
          <p:spPr bwMode="auto">
            <a:xfrm rot="13514412" flipH="1">
              <a:off x="8165936" y="4879363"/>
              <a:ext cx="1127183" cy="1121998"/>
            </a:xfrm>
            <a:prstGeom prst="roundRect">
              <a:avLst>
                <a:gd name="adj" fmla="val 11420"/>
              </a:avLst>
            </a:prstGeom>
            <a:solidFill>
              <a:srgbClr val="F25F67"/>
            </a:solidFill>
            <a:ln w="285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>
              <a:innerShdw blurRad="139700" dist="50800" dir="2700000">
                <a:prstClr val="black">
                  <a:alpha val="50000"/>
                </a:prstClr>
              </a:innerShdw>
            </a:effectLst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lvl="0" indent="0" algn="ctr" defTabSz="228600" rtl="0" eaLnBrk="1" fontAlgn="base" latinLnBrk="0" hangingPunct="1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Gill Sans Std" panose="020B0502020104020203"/>
                </a:rPr>
                <a:t>`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037258C-39A4-0F5A-2985-B3208F37C2AC}"/>
                </a:ext>
              </a:extLst>
            </p:cNvPr>
            <p:cNvSpPr txBox="1"/>
            <p:nvPr/>
          </p:nvSpPr>
          <p:spPr>
            <a:xfrm>
              <a:off x="8431112" y="5202658"/>
              <a:ext cx="720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03</a:t>
              </a:r>
            </a:p>
          </p:txBody>
        </p:sp>
        <p:sp>
          <p:nvSpPr>
            <p:cNvPr id="20" name="Rectangle: Rounded Corners 125">
              <a:extLst>
                <a:ext uri="{FF2B5EF4-FFF2-40B4-BE49-F238E27FC236}">
                  <a16:creationId xmlns:a16="http://schemas.microsoft.com/office/drawing/2014/main" id="{F3C567E5-3295-69E0-3AD6-5C413C1C1E89}"/>
                </a:ext>
              </a:extLst>
            </p:cNvPr>
            <p:cNvSpPr/>
            <p:nvPr/>
          </p:nvSpPr>
          <p:spPr bwMode="auto">
            <a:xfrm>
              <a:off x="1179648" y="4744453"/>
              <a:ext cx="4338000" cy="1249200"/>
            </a:xfrm>
            <a:prstGeom prst="roundRect">
              <a:avLst/>
            </a:prstGeom>
            <a:ln w="38100">
              <a:solidFill>
                <a:srgbClr val="F25F67"/>
              </a:solidFill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/>
            <a:lstStyle/>
            <a:p>
              <a:pPr algn="ctr"/>
              <a:r>
                <a:rPr lang="en-US" sz="2400" dirty="0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For explicitly defined variables, type is specified explicitly.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7A21C4A-C66B-4C58-711D-094486557696}"/>
              </a:ext>
            </a:extLst>
          </p:cNvPr>
          <p:cNvGrpSpPr/>
          <p:nvPr/>
        </p:nvGrpSpPr>
        <p:grpSpPr>
          <a:xfrm>
            <a:off x="9099290" y="7044925"/>
            <a:ext cx="8049505" cy="1249200"/>
            <a:chOff x="9099290" y="5956354"/>
            <a:chExt cx="8049505" cy="124920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7C1251AE-77C2-0338-1A7F-F356E04D6E7E}"/>
                </a:ext>
              </a:extLst>
            </p:cNvPr>
            <p:cNvCxnSpPr/>
            <p:nvPr/>
          </p:nvCxnSpPr>
          <p:spPr bwMode="auto">
            <a:xfrm rot="16200000" flipH="1">
              <a:off x="11576898" y="5384308"/>
              <a:ext cx="0" cy="2478252"/>
            </a:xfrm>
            <a:prstGeom prst="line">
              <a:avLst/>
            </a:prstGeom>
            <a:ln w="76200" cap="flat" cmpd="sng" algn="ctr">
              <a:solidFill>
                <a:schemeClr val="accent3">
                  <a:lumMod val="60000"/>
                  <a:lumOff val="40000"/>
                </a:schemeClr>
              </a:solidFill>
              <a:prstDash val="sysDot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2" name="Rectangle: Rounded Corners 81">
              <a:extLst>
                <a:ext uri="{FF2B5EF4-FFF2-40B4-BE49-F238E27FC236}">
                  <a16:creationId xmlns:a16="http://schemas.microsoft.com/office/drawing/2014/main" id="{E327086F-6DBF-7682-6F2A-16AE8389F420}"/>
                </a:ext>
              </a:extLst>
            </p:cNvPr>
            <p:cNvSpPr>
              <a:spLocks noChangeAspect="1"/>
            </p:cNvSpPr>
            <p:nvPr/>
          </p:nvSpPr>
          <p:spPr bwMode="auto">
            <a:xfrm rot="13514412" flipH="1">
              <a:off x="9096697" y="6063907"/>
              <a:ext cx="1127183" cy="1121998"/>
            </a:xfrm>
            <a:prstGeom prst="roundRect">
              <a:avLst>
                <a:gd name="adj" fmla="val 11420"/>
              </a:avLst>
            </a:prstGeom>
            <a:solidFill>
              <a:srgbClr val="F9A44A"/>
            </a:solidFill>
            <a:ln w="28575" cap="flat" cmpd="sng" algn="ctr">
              <a:solidFill>
                <a:srgbClr val="F9A44A"/>
              </a:solidFill>
              <a:prstDash val="solid"/>
              <a:round/>
              <a:headEnd type="none" w="sm" len="sm"/>
              <a:tailEnd type="none" w="sm" len="sm"/>
            </a:ln>
            <a:effectLst>
              <a:innerShdw blurRad="139700" dist="50800" dir="13500000">
                <a:prstClr val="black">
                  <a:alpha val="50000"/>
                </a:prstClr>
              </a:innerShdw>
            </a:effectLst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lvl="0" indent="0" algn="ctr" defTabSz="228600" rtl="0" eaLnBrk="1" fontAlgn="base" latinLnBrk="0" hangingPunct="1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Gill Sans Std" panose="020B0502020104020203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667CED7-5181-E8D7-6BAC-AD18444D1B89}"/>
                </a:ext>
              </a:extLst>
            </p:cNvPr>
            <p:cNvSpPr txBox="1"/>
            <p:nvPr/>
          </p:nvSpPr>
          <p:spPr>
            <a:xfrm>
              <a:off x="9454443" y="6435826"/>
              <a:ext cx="720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04</a:t>
              </a:r>
            </a:p>
          </p:txBody>
        </p:sp>
        <p:sp>
          <p:nvSpPr>
            <p:cNvPr id="22" name="Rectangle: Rounded Corners 127">
              <a:extLst>
                <a:ext uri="{FF2B5EF4-FFF2-40B4-BE49-F238E27FC236}">
                  <a16:creationId xmlns:a16="http://schemas.microsoft.com/office/drawing/2014/main" id="{5E345326-3371-CDB0-A2F8-B11D9DD7AA7F}"/>
                </a:ext>
              </a:extLst>
            </p:cNvPr>
            <p:cNvSpPr/>
            <p:nvPr/>
          </p:nvSpPr>
          <p:spPr bwMode="auto">
            <a:xfrm>
              <a:off x="12810795" y="5956354"/>
              <a:ext cx="4338000" cy="1249200"/>
            </a:xfrm>
            <a:prstGeom prst="roundRect">
              <a:avLst/>
            </a:prstGeom>
            <a:ln w="38100">
              <a:solidFill>
                <a:schemeClr val="accent3"/>
              </a:solidFill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/>
            <a:lstStyle/>
            <a:p>
              <a:pPr algn="ctr"/>
              <a:r>
                <a:rPr lang="en-US" sz="2400" dirty="0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Multiple variables can be defined together.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408E875-10D7-DF32-6073-97D830483EAC}"/>
              </a:ext>
            </a:extLst>
          </p:cNvPr>
          <p:cNvGrpSpPr/>
          <p:nvPr/>
        </p:nvGrpSpPr>
        <p:grpSpPr>
          <a:xfrm>
            <a:off x="9099293" y="3922941"/>
            <a:ext cx="8044527" cy="1249200"/>
            <a:chOff x="9099293" y="3632656"/>
            <a:chExt cx="8044527" cy="124920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C83F35E5-7BDC-8213-E8CF-71EA6B665B26}"/>
                </a:ext>
              </a:extLst>
            </p:cNvPr>
            <p:cNvCxnSpPr/>
            <p:nvPr/>
          </p:nvCxnSpPr>
          <p:spPr bwMode="auto">
            <a:xfrm rot="16200000" flipH="1">
              <a:off x="11576898" y="3040128"/>
              <a:ext cx="0" cy="2478252"/>
            </a:xfrm>
            <a:prstGeom prst="line">
              <a:avLst/>
            </a:prstGeom>
            <a:ln w="76200" cap="flat" cmpd="sng" algn="ctr">
              <a:solidFill>
                <a:srgbClr val="00B0F0"/>
              </a:solidFill>
              <a:prstDash val="sysDot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0" name="Rectangle: Rounded Corners 79">
              <a:extLst>
                <a:ext uri="{FF2B5EF4-FFF2-40B4-BE49-F238E27FC236}">
                  <a16:creationId xmlns:a16="http://schemas.microsoft.com/office/drawing/2014/main" id="{75D40A3F-D746-1795-4763-2AB8CEE28F4D}"/>
                </a:ext>
              </a:extLst>
            </p:cNvPr>
            <p:cNvSpPr>
              <a:spLocks noChangeAspect="1"/>
            </p:cNvSpPr>
            <p:nvPr/>
          </p:nvSpPr>
          <p:spPr bwMode="auto">
            <a:xfrm rot="13514412" flipH="1">
              <a:off x="9096700" y="3724378"/>
              <a:ext cx="1127183" cy="1121998"/>
            </a:xfrm>
            <a:prstGeom prst="roundRect">
              <a:avLst>
                <a:gd name="adj" fmla="val 11420"/>
              </a:avLst>
            </a:prstGeom>
            <a:solidFill>
              <a:srgbClr val="47A5D9"/>
            </a:solidFill>
            <a:ln w="285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>
              <a:innerShdw blurRad="139700" dist="50800" dir="13500000">
                <a:prstClr val="black">
                  <a:alpha val="50000"/>
                </a:prstClr>
              </a:innerShdw>
            </a:effectLst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lvl="0" indent="0" algn="ctr" defTabSz="228600" rtl="0" eaLnBrk="1" fontAlgn="base" latinLnBrk="0" hangingPunct="1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Gill Sans Std" panose="020B0502020104020203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53E4978-6186-5CE1-871B-7745D55EA967}"/>
                </a:ext>
              </a:extLst>
            </p:cNvPr>
            <p:cNvSpPr txBox="1"/>
            <p:nvPr/>
          </p:nvSpPr>
          <p:spPr>
            <a:xfrm>
              <a:off x="9454443" y="4038948"/>
              <a:ext cx="720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02</a:t>
              </a:r>
            </a:p>
          </p:txBody>
        </p:sp>
        <p:sp>
          <p:nvSpPr>
            <p:cNvPr id="23" name="Rectangle: Rounded Corners 128">
              <a:extLst>
                <a:ext uri="{FF2B5EF4-FFF2-40B4-BE49-F238E27FC236}">
                  <a16:creationId xmlns:a16="http://schemas.microsoft.com/office/drawing/2014/main" id="{FFF7BF71-DD1D-9776-E2D0-196C6C6208B6}"/>
                </a:ext>
              </a:extLst>
            </p:cNvPr>
            <p:cNvSpPr/>
            <p:nvPr/>
          </p:nvSpPr>
          <p:spPr bwMode="auto">
            <a:xfrm>
              <a:off x="12805820" y="3632656"/>
              <a:ext cx="4338000" cy="1249200"/>
            </a:xfrm>
            <a:prstGeom prst="roundRect">
              <a:avLst/>
            </a:prstGeom>
            <a:ln w="38100">
              <a:solidFill>
                <a:srgbClr val="47A5D9"/>
              </a:solidFill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/>
            <a:lstStyle/>
            <a:p>
              <a:pPr algn="ctr"/>
              <a:r>
                <a:rPr lang="en-US" sz="2400" dirty="0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Variable types are determined at compile time.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93474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Declaration and Initialization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435E85A-6A96-2C4D-B52E-60D14E54F45A}"/>
              </a:ext>
            </a:extLst>
          </p:cNvPr>
          <p:cNvSpPr/>
          <p:nvPr/>
        </p:nvSpPr>
        <p:spPr>
          <a:xfrm>
            <a:off x="941047" y="2104628"/>
            <a:ext cx="15433486" cy="909505"/>
          </a:xfrm>
          <a:prstGeom prst="roundRect">
            <a:avLst>
              <a:gd name="adj" fmla="val 19465"/>
            </a:avLst>
          </a:prstGeom>
          <a:solidFill>
            <a:srgbClr val="F7931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Variable Declaration: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Variables are declared using the var keyword followed by the variable name and the variable's type.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5E7A17D-99F9-9535-C49E-16230AF65CC4}"/>
              </a:ext>
            </a:extLst>
          </p:cNvPr>
          <p:cNvSpPr/>
          <p:nvPr/>
        </p:nvSpPr>
        <p:spPr bwMode="auto">
          <a:xfrm>
            <a:off x="5473971" y="3746642"/>
            <a:ext cx="6865220" cy="748505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var age int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49A6708-56F6-8FC9-B8F0-1D34995DB515}"/>
              </a:ext>
            </a:extLst>
          </p:cNvPr>
          <p:cNvSpPr/>
          <p:nvPr/>
        </p:nvSpPr>
        <p:spPr bwMode="auto">
          <a:xfrm>
            <a:off x="7458780" y="3288427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7815D9C-3C42-E7CB-2514-464D54E42AC6}"/>
              </a:ext>
            </a:extLst>
          </p:cNvPr>
          <p:cNvSpPr/>
          <p:nvPr/>
        </p:nvSpPr>
        <p:spPr bwMode="auto">
          <a:xfrm>
            <a:off x="7209989" y="7055540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2DE67BD-B6D4-B658-099B-2663630770D0}"/>
              </a:ext>
            </a:extLst>
          </p:cNvPr>
          <p:cNvSpPr/>
          <p:nvPr/>
        </p:nvSpPr>
        <p:spPr>
          <a:xfrm>
            <a:off x="941047" y="5898387"/>
            <a:ext cx="15433486" cy="909505"/>
          </a:xfrm>
          <a:prstGeom prst="roundRect">
            <a:avLst>
              <a:gd name="adj" fmla="val 19465"/>
            </a:avLst>
          </a:prstGeom>
          <a:solidFill>
            <a:srgbClr val="F7931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Variable Initialization: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Variables can be initialized when declared, and Go can infer the variable's type from the value.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BA0AD4D-1321-2254-BE92-C454237E2B10}"/>
              </a:ext>
            </a:extLst>
          </p:cNvPr>
          <p:cNvSpPr/>
          <p:nvPr/>
        </p:nvSpPr>
        <p:spPr bwMode="auto">
          <a:xfrm>
            <a:off x="5473971" y="7501292"/>
            <a:ext cx="6865220" cy="748505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var name = "Alice"</a:t>
            </a:r>
          </a:p>
        </p:txBody>
      </p:sp>
    </p:spTree>
    <p:extLst>
      <p:ext uri="{BB962C8B-B14F-4D97-AF65-F5344CB8AC3E}">
        <p14:creationId xmlns:p14="http://schemas.microsoft.com/office/powerpoint/2010/main" val="36570250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  <p:bldP spid="6" grpId="0" animBg="1"/>
      <p:bldP spid="10" grpId="0" animBg="1"/>
      <p:bldP spid="3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Declaration Types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435E85A-6A96-2C4D-B52E-60D14E54F45A}"/>
              </a:ext>
            </a:extLst>
          </p:cNvPr>
          <p:cNvSpPr/>
          <p:nvPr/>
        </p:nvSpPr>
        <p:spPr>
          <a:xfrm>
            <a:off x="941047" y="2104628"/>
            <a:ext cx="5880666" cy="748505"/>
          </a:xfrm>
          <a:prstGeom prst="roundRect">
            <a:avLst>
              <a:gd name="adj" fmla="val 19465"/>
            </a:avLst>
          </a:prstGeom>
          <a:solidFill>
            <a:srgbClr val="F7931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Explicit type declaration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5E7A17D-99F9-9535-C49E-16230AF65CC4}"/>
              </a:ext>
            </a:extLst>
          </p:cNvPr>
          <p:cNvSpPr/>
          <p:nvPr/>
        </p:nvSpPr>
        <p:spPr bwMode="auto">
          <a:xfrm>
            <a:off x="941048" y="3004581"/>
            <a:ext cx="12933032" cy="207207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func main() {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	message string := “Hello World” // var not used, := used instead of =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(message + “\n”) }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49A6708-56F6-8FC9-B8F0-1D34995DB515}"/>
              </a:ext>
            </a:extLst>
          </p:cNvPr>
          <p:cNvSpPr/>
          <p:nvPr/>
        </p:nvSpPr>
        <p:spPr bwMode="auto">
          <a:xfrm>
            <a:off x="10978478" y="2562628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7E3D1BD-9976-B49D-857D-B3BB226B9830}"/>
              </a:ext>
            </a:extLst>
          </p:cNvPr>
          <p:cNvSpPr/>
          <p:nvPr/>
        </p:nvSpPr>
        <p:spPr>
          <a:xfrm>
            <a:off x="941047" y="5862287"/>
            <a:ext cx="5880666" cy="748505"/>
          </a:xfrm>
          <a:prstGeom prst="roundRect">
            <a:avLst>
              <a:gd name="adj" fmla="val 19465"/>
            </a:avLst>
          </a:prstGeom>
          <a:solidFill>
            <a:srgbClr val="F7931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Type inferred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981BEF3-2EE1-A006-3085-94FFD4B82512}"/>
              </a:ext>
            </a:extLst>
          </p:cNvPr>
          <p:cNvSpPr/>
          <p:nvPr/>
        </p:nvSpPr>
        <p:spPr bwMode="auto">
          <a:xfrm>
            <a:off x="941047" y="6714253"/>
            <a:ext cx="13239409" cy="207207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func main() {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Message := “Hello World” // var not used, := used, type inferred as string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(message + “\n”) }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7815D9C-3C42-E7CB-2514-464D54E42AC6}"/>
              </a:ext>
            </a:extLst>
          </p:cNvPr>
          <p:cNvSpPr/>
          <p:nvPr/>
        </p:nvSpPr>
        <p:spPr bwMode="auto">
          <a:xfrm>
            <a:off x="10978478" y="6275476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131036072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  <p:bldP spid="6" grpId="0" animBg="1"/>
      <p:bldP spid="8" grpId="0" animBg="1"/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65F958-0146-BA4A-8253-A15899E964AF}" vid="{3661ABC2-62D8-1140-B926-5EF1713490C0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65F958-0146-BA4A-8253-A15899E964AF}" vid="{F3F59CA5-C1A7-A94C-8600-6FC62280C6E4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65F958-0146-BA4A-8253-A15899E964AF}" vid="{C7DBEA53-9F15-B04F-B60E-FEA62461E99F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17433</TotalTime>
  <Words>565</Words>
  <Application>Microsoft Office PowerPoint</Application>
  <PresentationFormat>Custom</PresentationFormat>
  <Paragraphs>83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Calibri</vt:lpstr>
      <vt:lpstr>Gill Sans Std</vt:lpstr>
      <vt:lpstr>Consolas</vt:lpstr>
      <vt:lpstr>Arial</vt:lpstr>
      <vt:lpstr>Roboto</vt:lpstr>
      <vt:lpstr>Calibri Light</vt:lpstr>
      <vt:lpstr>Office Theme</vt:lpstr>
      <vt:lpstr>Custom Design</vt:lpstr>
      <vt:lpstr>1_Custom Design</vt:lpstr>
      <vt:lpstr>Programming with Golang</vt:lpstr>
      <vt:lpstr>PowerPoint Presentation</vt:lpstr>
      <vt:lpstr>PowerPoint Presentation</vt:lpstr>
      <vt:lpstr>Topics</vt:lpstr>
      <vt:lpstr>Learning Objectives</vt:lpstr>
      <vt:lpstr>Golang Variables </vt:lpstr>
      <vt:lpstr>Variables </vt:lpstr>
      <vt:lpstr>Variable Declaration and Initialization</vt:lpstr>
      <vt:lpstr>Variable Declaration Types</vt:lpstr>
      <vt:lpstr>Variable Types and Zero Values</vt:lpstr>
      <vt:lpstr>Variable Naming Conventions and Reassignment</vt:lpstr>
      <vt:lpstr>Variable Scope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63</cp:revision>
  <dcterms:created xsi:type="dcterms:W3CDTF">2023-08-03T08:03:42Z</dcterms:created>
  <dcterms:modified xsi:type="dcterms:W3CDTF">2023-10-20T07:15:29Z</dcterms:modified>
</cp:coreProperties>
</file>

<file path=docProps/thumbnail.jpeg>
</file>